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Inter" panose="020B0604020202020204" charset="0"/>
      <p:regular r:id="rId18"/>
      <p:bold r:id="rId19"/>
      <p:italic r:id="rId20"/>
      <p:boldItalic r:id="rId21"/>
    </p:embeddedFont>
    <p:embeddedFont>
      <p:font typeface="JetBrains Mono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305251" y="1949848"/>
            <a:ext cx="11581500" cy="29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DeepSeek: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400" b="1" i="0" u="none" strike="noStrike" cap="non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Yapay Zekanın </a:t>
            </a:r>
            <a:endParaRPr sz="5400" b="1" i="0" u="none" strike="noStrike" cap="none">
              <a:solidFill>
                <a:srgbClr val="3B82F6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Sputnik</a:t>
            </a:r>
            <a:r>
              <a:rPr lang="en-US" sz="5400" b="1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 Anı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581025" y="4748956"/>
            <a:ext cx="1102995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Silikon Vadisi'ni Sarsan Çinli Girişimin Öyküsü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585912"/>
            <a:ext cx="11029950" cy="36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1171575" y="2366962"/>
            <a:ext cx="98488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BÖLÜM 1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925353" y="2862262"/>
            <a:ext cx="10341292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Girişimcilik Hikayesi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1171575" y="4186237"/>
            <a:ext cx="98488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Finans dünyasından yapay zeka devrimine uzanan bir yolculuk.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/>
        </p:nvSpPr>
        <p:spPr>
          <a:xfrm>
            <a:off x="6381750" y="2547937"/>
            <a:ext cx="5490686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"Kodun Şairi"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6381750" y="3062287"/>
            <a:ext cx="52292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Liang Wenfeng, geleneksel bir CEO değil. O, algoritmaların gücüne inanan bir mühendis ve vizyoner.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6467475" y="38623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6572250" y="3862387"/>
            <a:ext cx="50387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Arka Plan:</a:t>
            </a: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Zhejiang Üniversitesi Bilgisayar Bilimleri mezunu.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6467475" y="45862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6572250" y="4586287"/>
            <a:ext cx="50387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Kariyer:</a:t>
            </a: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High-Flyer Hedge Fonu'nun kurucusu.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6467475" y="50053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6572250" y="5005387"/>
            <a:ext cx="50387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Felsefe:</a:t>
            </a: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"Merak, ticari kazançtan önce gelir."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Kurucu: Liang Wenfeng</a:t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92F09A4-1DB0-11AB-4E5B-235E121F4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41" y="2141196"/>
            <a:ext cx="4905211" cy="27498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507158"/>
            <a:ext cx="5229225" cy="299620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/>
          <p:nvPr/>
        </p:nvSpPr>
        <p:spPr>
          <a:xfrm>
            <a:off x="581025" y="2071687"/>
            <a:ext cx="5490686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Finanstan AGI'ya Yolculuk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581025" y="2586037"/>
            <a:ext cx="522922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Liang'ın ilk şirketi High-Flyer, yapay zekayı borsa tahminlerinde kullanan dev bir hedge fonuydu. Ancak Liang'ın vizyonu para kazanmanın ötesine geçti.</a:t>
            </a:r>
            <a:endParaRPr/>
          </a:p>
        </p:txBody>
      </p:sp>
      <p:pic>
        <p:nvPicPr>
          <p:cNvPr id="121" name="Google Shape;121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1275" y="2516683"/>
            <a:ext cx="5210175" cy="297715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/>
        </p:nvSpPr>
        <p:spPr>
          <a:xfrm>
            <a:off x="666750" y="403383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771525" y="4033837"/>
            <a:ext cx="50387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2023 yılında DeepSeek, High-Flyer'ın desteğiyle kuruldu.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666750" y="475773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771525" y="4757737"/>
            <a:ext cx="50387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Amaç: Yapay Genel Zeka'nın (AGI) gizemini çözmek.</a:t>
            </a:r>
            <a:endParaRPr/>
          </a:p>
        </p:txBody>
      </p:sp>
      <p:sp>
        <p:nvSpPr>
          <p:cNvPr id="126" name="Google Shape;126;p16"/>
          <p:cNvSpPr txBox="1"/>
          <p:nvPr/>
        </p:nvSpPr>
        <p:spPr>
          <a:xfrm>
            <a:off x="666750" y="517683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771525" y="5176837"/>
            <a:ext cx="50387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Yatırımcı baskısı olmadan, tamamen araştırmaya odaklı bir yapı.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High-Flyer'dan DeepSeek'e</a:t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293465"/>
            <a:ext cx="11029950" cy="4270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1212" y="1874490"/>
            <a:ext cx="40957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 txBox="1"/>
          <p:nvPr/>
        </p:nvSpPr>
        <p:spPr>
          <a:xfrm>
            <a:off x="915352" y="2522190"/>
            <a:ext cx="10361295" cy="168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0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"Bizim amacımız sadece bir ürün yapmak değil, zekanın doğasını anlamak ve bunu herkes için erişilebilir kılmak."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1162050" y="4488060"/>
            <a:ext cx="98679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ADE80"/>
                </a:solidFill>
                <a:latin typeface="Inter"/>
                <a:ea typeface="Inter"/>
                <a:cs typeface="Inter"/>
                <a:sym typeface="Inter"/>
              </a:rPr>
              <a:t>— DeepSeek Misyonu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381250"/>
            <a:ext cx="5229225" cy="32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381250"/>
            <a:ext cx="5229225" cy="32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6300" y="2676525"/>
            <a:ext cx="714375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 txBox="1"/>
          <p:nvPr/>
        </p:nvSpPr>
        <p:spPr>
          <a:xfrm>
            <a:off x="876300" y="3571875"/>
            <a:ext cx="3590448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Mixture-of-Experts (MoE)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876300" y="4229100"/>
            <a:ext cx="46386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Geleneksel "yoğun" modellerin aksine, DeepSeek her soruda beyninin tamamını kullanmaz. Sadece konuyla ilgili "uzman" nöronları ateşler.</a:t>
            </a:r>
            <a:endParaRPr/>
          </a:p>
        </p:txBody>
      </p:sp>
      <p:pic>
        <p:nvPicPr>
          <p:cNvPr id="149" name="Google Shape;149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77025" y="2676525"/>
            <a:ext cx="5905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 txBox="1"/>
          <p:nvPr/>
        </p:nvSpPr>
        <p:spPr>
          <a:xfrm>
            <a:off x="6677025" y="3571875"/>
            <a:ext cx="208026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Verimlilik &amp; Hız</a:t>
            </a:r>
            <a:endParaRPr/>
          </a:p>
        </p:txBody>
      </p:sp>
      <p:sp>
        <p:nvSpPr>
          <p:cNvPr id="151" name="Google Shape;151;p18"/>
          <p:cNvSpPr txBox="1"/>
          <p:nvPr/>
        </p:nvSpPr>
        <p:spPr>
          <a:xfrm>
            <a:off x="6677025" y="4229100"/>
            <a:ext cx="46386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Bu yöntem, işlem gücünden %90'a varan tasarruf sağlar. Daha az enerji ile daha hızlı ve akıllı yanıtlar üretir.</a:t>
            </a:r>
            <a:endParaRPr/>
          </a:p>
        </p:txBody>
      </p:sp>
      <p:pic>
        <p:nvPicPr>
          <p:cNvPr id="152" name="Google Shape;152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9175" y="2857500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19900" y="2857500"/>
            <a:ext cx="3048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Teknolojik Fark: MoE Mimarisi</a:t>
            </a:r>
            <a:endParaRPr/>
          </a:p>
        </p:txBody>
      </p:sp>
      <p:sp>
        <p:nvSpPr>
          <p:cNvPr id="155" name="Google Shape;155;p18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550" y="1743075"/>
            <a:ext cx="34671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62450" y="1743075"/>
            <a:ext cx="34671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34350" y="1743075"/>
            <a:ext cx="34671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 txBox="1"/>
          <p:nvPr/>
        </p:nvSpPr>
        <p:spPr>
          <a:xfrm>
            <a:off x="781050" y="3838575"/>
            <a:ext cx="324040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DeepSeek Coder</a:t>
            </a:r>
            <a:endParaRPr/>
          </a:p>
        </p:txBody>
      </p:sp>
      <p:sp>
        <p:nvSpPr>
          <p:cNvPr id="165" name="Google Shape;165;p19"/>
          <p:cNvSpPr txBox="1"/>
          <p:nvPr/>
        </p:nvSpPr>
        <p:spPr>
          <a:xfrm>
            <a:off x="781050" y="4352925"/>
            <a:ext cx="30861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Yazılımcılar için özel olarak eğitilmiş, kodlama yeteneği üst düzey model.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4552950" y="3838575"/>
            <a:ext cx="324040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DeepSeek-V3</a:t>
            </a:r>
            <a:endParaRPr/>
          </a:p>
        </p:txBody>
      </p:sp>
      <p:sp>
        <p:nvSpPr>
          <p:cNvPr id="167" name="Google Shape;167;p19"/>
          <p:cNvSpPr txBox="1"/>
          <p:nvPr/>
        </p:nvSpPr>
        <p:spPr>
          <a:xfrm>
            <a:off x="4552950" y="4352925"/>
            <a:ext cx="30861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Genel amaçlı, çok dilli ve yüksek performanslı amiral gemisi modeli.</a:t>
            </a: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8324850" y="3838575"/>
            <a:ext cx="324040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DeepSeek-R1</a:t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8324850" y="4352925"/>
            <a:ext cx="30861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Karmaşık mantık yürütme ve matematik problemlerini çözebilen "Reasoning" modeli.</a:t>
            </a:r>
            <a:endParaRPr/>
          </a:p>
        </p:txBody>
      </p:sp>
      <p:sp>
        <p:nvSpPr>
          <p:cNvPr id="170" name="Google Shape;170;p19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Ürün Ailesi</a:t>
            </a:r>
            <a:endParaRPr/>
          </a:p>
        </p:txBody>
      </p:sp>
      <p:sp>
        <p:nvSpPr>
          <p:cNvPr id="171" name="Google Shape;171;p19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0"/>
          <p:cNvSpPr txBox="1"/>
          <p:nvPr/>
        </p:nvSpPr>
        <p:spPr>
          <a:xfrm>
            <a:off x="581025" y="771525"/>
            <a:ext cx="51906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Kırılma Noktası: DeepSeek-R1</a:t>
            </a:r>
            <a:endParaRPr/>
          </a:p>
        </p:txBody>
      </p:sp>
      <p:sp>
        <p:nvSpPr>
          <p:cNvPr id="178" name="Google Shape;178;p20"/>
          <p:cNvSpPr/>
          <p:nvPr/>
        </p:nvSpPr>
        <p:spPr>
          <a:xfrm>
            <a:off x="581025" y="2085975"/>
            <a:ext cx="4943475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581025" y="2566987"/>
            <a:ext cx="5190648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"DeepSeek Shock"</a:t>
            </a:r>
            <a:endParaRPr/>
          </a:p>
        </p:txBody>
      </p:sp>
      <p:sp>
        <p:nvSpPr>
          <p:cNvPr id="180" name="Google Shape;180;p20"/>
          <p:cNvSpPr txBox="1"/>
          <p:nvPr/>
        </p:nvSpPr>
        <p:spPr>
          <a:xfrm>
            <a:off x="581025" y="3224212"/>
            <a:ext cx="49434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Ocak 2025'te yayınlanan R1 modeli, teknoloji dünyasında bir deprem etkisi yarattı.</a:t>
            </a:r>
            <a:endParaRPr/>
          </a:p>
        </p:txBody>
      </p:sp>
      <p:sp>
        <p:nvSpPr>
          <p:cNvPr id="181" name="Google Shape;181;p20"/>
          <p:cNvSpPr txBox="1"/>
          <p:nvPr/>
        </p:nvSpPr>
        <p:spPr>
          <a:xfrm>
            <a:off x="581025" y="4214812"/>
            <a:ext cx="49434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R1, OpenAI'nin o1 modeliyle başa baş performans gösterirken, bunu çok daha düşük bir maliyetle ve açık kaynaklı olarak sundu.</a:t>
            </a:r>
            <a:endParaRPr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9891A94-480D-B917-FCE2-C6F95AFD6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525" y="2085975"/>
            <a:ext cx="5054088" cy="28450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271587"/>
            <a:ext cx="11029950" cy="431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1"/>
          <p:cNvSpPr txBox="1"/>
          <p:nvPr/>
        </p:nvSpPr>
        <p:spPr>
          <a:xfrm>
            <a:off x="1171575" y="2052637"/>
            <a:ext cx="98488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EF4444"/>
                </a:solidFill>
                <a:latin typeface="Inter"/>
                <a:ea typeface="Inter"/>
                <a:cs typeface="Inter"/>
                <a:sym typeface="Inter"/>
              </a:rPr>
              <a:t>BÖLÜM 2</a:t>
            </a:r>
            <a:endParaRPr/>
          </a:p>
        </p:txBody>
      </p:sp>
      <p:sp>
        <p:nvSpPr>
          <p:cNvPr id="189" name="Google Shape;189;p21"/>
          <p:cNvSpPr txBox="1"/>
          <p:nvPr/>
        </p:nvSpPr>
        <p:spPr>
          <a:xfrm>
            <a:off x="925353" y="2547937"/>
            <a:ext cx="10341292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Büyük Kapışma</a:t>
            </a:r>
            <a:endParaRPr/>
          </a:p>
        </p:txBody>
      </p:sp>
      <p:sp>
        <p:nvSpPr>
          <p:cNvPr id="190" name="Google Shape;190;p21"/>
          <p:cNvSpPr txBox="1"/>
          <p:nvPr/>
        </p:nvSpPr>
        <p:spPr>
          <a:xfrm>
            <a:off x="925353" y="3471862"/>
            <a:ext cx="10341292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DeepSeek </a:t>
            </a:r>
            <a:r>
              <a:rPr lang="en-US" sz="6000" b="1" i="0" u="none" strike="noStrike" cap="none">
                <a:solidFill>
                  <a:srgbClr val="EF4444"/>
                </a:solidFill>
                <a:latin typeface="Inter"/>
                <a:ea typeface="Inter"/>
                <a:cs typeface="Inter"/>
                <a:sym typeface="Inter"/>
              </a:rPr>
              <a:t>vs</a:t>
            </a:r>
            <a:r>
              <a:rPr lang="en-US" sz="60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 ChatGPT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381250"/>
            <a:ext cx="5229225" cy="32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381250"/>
            <a:ext cx="5229225" cy="32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6300" y="2676525"/>
            <a:ext cx="6286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2"/>
          <p:cNvSpPr txBox="1"/>
          <p:nvPr/>
        </p:nvSpPr>
        <p:spPr>
          <a:xfrm>
            <a:off x="876300" y="3571875"/>
            <a:ext cx="232029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DeepSeek (Açık)</a:t>
            </a:r>
            <a:endParaRPr/>
          </a:p>
        </p:txBody>
      </p:sp>
      <p:sp>
        <p:nvSpPr>
          <p:cNvPr id="200" name="Google Shape;200;p22"/>
          <p:cNvSpPr txBox="1"/>
          <p:nvPr/>
        </p:nvSpPr>
        <p:spPr>
          <a:xfrm>
            <a:off x="876300" y="4229100"/>
            <a:ext cx="46386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Modellerini "Açık Ağırlık" (Open Weights) olarak paylaşır. Geliştiriciler modeli indirip kendi sunucularında çalıştırabilir. Şeffaflık esastır.</a:t>
            </a:r>
            <a:endParaRPr/>
          </a:p>
        </p:txBody>
      </p:sp>
      <p:pic>
        <p:nvPicPr>
          <p:cNvPr id="201" name="Google Shape;201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77025" y="2676525"/>
            <a:ext cx="5905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 txBox="1"/>
          <p:nvPr/>
        </p:nvSpPr>
        <p:spPr>
          <a:xfrm>
            <a:off x="6677025" y="3571875"/>
            <a:ext cx="2410301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ChatGPT (Kapalı)</a:t>
            </a:r>
            <a:endParaRPr/>
          </a:p>
        </p:txBody>
      </p:sp>
      <p:sp>
        <p:nvSpPr>
          <p:cNvPr id="203" name="Google Shape;203;p22"/>
          <p:cNvSpPr txBox="1"/>
          <p:nvPr/>
        </p:nvSpPr>
        <p:spPr>
          <a:xfrm>
            <a:off x="6677025" y="4229100"/>
            <a:ext cx="46386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Modeller ticari sır olarak saklanır. Sadece API üzerinden erişilebilir. "Black Box" (Kara Kutu) mantığıyla çalışır.</a:t>
            </a:r>
            <a:endParaRPr/>
          </a:p>
        </p:txBody>
      </p:sp>
      <p:pic>
        <p:nvPicPr>
          <p:cNvPr id="204" name="Google Shape;204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9175" y="285750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2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19900" y="2857500"/>
            <a:ext cx="3048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2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Felsefe Farkı: Açık vs Kapalı</a:t>
            </a:r>
            <a:endParaRPr/>
          </a:p>
        </p:txBody>
      </p:sp>
      <p:sp>
        <p:nvSpPr>
          <p:cNvPr id="207" name="Google Shape;207;p22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3"/>
          <p:cNvSpPr txBox="1"/>
          <p:nvPr/>
        </p:nvSpPr>
        <p:spPr>
          <a:xfrm>
            <a:off x="581025" y="4852987"/>
            <a:ext cx="11029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DeepSeek, rakiplerinin harcadığı paranın sadece </a:t>
            </a: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%5'i</a:t>
            </a: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 ile benzer zekaya ulaştı.</a:t>
            </a:r>
            <a:endParaRPr/>
          </a:p>
        </p:txBody>
      </p:sp>
      <p:sp>
        <p:nvSpPr>
          <p:cNvPr id="214" name="Google Shape;214;p23"/>
          <p:cNvSpPr txBox="1"/>
          <p:nvPr/>
        </p:nvSpPr>
        <p:spPr>
          <a:xfrm>
            <a:off x="1257300" y="2662237"/>
            <a:ext cx="28575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4ADE80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$5.5M</a:t>
            </a: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1257300" y="3919537"/>
            <a:ext cx="28575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DEEPSEEK R1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EĞITIM MALIYETI</a:t>
            </a:r>
            <a:endParaRPr/>
          </a:p>
        </p:txBody>
      </p:sp>
      <p:sp>
        <p:nvSpPr>
          <p:cNvPr id="216" name="Google Shape;216;p23"/>
          <p:cNvSpPr txBox="1"/>
          <p:nvPr/>
        </p:nvSpPr>
        <p:spPr>
          <a:xfrm>
            <a:off x="5467350" y="3190875"/>
            <a:ext cx="685800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64748B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vs</a:t>
            </a:r>
            <a:endParaRPr/>
          </a:p>
        </p:txBody>
      </p:sp>
      <p:sp>
        <p:nvSpPr>
          <p:cNvPr id="217" name="Google Shape;217;p23"/>
          <p:cNvSpPr txBox="1"/>
          <p:nvPr/>
        </p:nvSpPr>
        <p:spPr>
          <a:xfrm>
            <a:off x="7505700" y="2662237"/>
            <a:ext cx="34290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EF4444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$100M+</a:t>
            </a:r>
            <a:endParaRPr/>
          </a:p>
        </p:txBody>
      </p:sp>
      <p:sp>
        <p:nvSpPr>
          <p:cNvPr id="218" name="Google Shape;218;p23"/>
          <p:cNvSpPr txBox="1"/>
          <p:nvPr/>
        </p:nvSpPr>
        <p:spPr>
          <a:xfrm>
            <a:off x="7505700" y="3919537"/>
            <a:ext cx="3429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GPT-4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TAHMINI MALIYET</a:t>
            </a:r>
            <a:endParaRPr/>
          </a:p>
        </p:txBody>
      </p:sp>
      <p:sp>
        <p:nvSpPr>
          <p:cNvPr id="219" name="Google Shape;219;p23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Maliyet Devrimi</a:t>
            </a:r>
            <a:endParaRPr/>
          </a:p>
        </p:txBody>
      </p:sp>
      <p:sp>
        <p:nvSpPr>
          <p:cNvPr id="220" name="Google Shape;220;p23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295525"/>
            <a:ext cx="11029950" cy="398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 txBox="1"/>
          <p:nvPr/>
        </p:nvSpPr>
        <p:spPr>
          <a:xfrm>
            <a:off x="581025" y="5564534"/>
            <a:ext cx="1102995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*DeepSeek, özellikle teknik alanlarda (Matematik ve Kodlama) başa baş veya önde performans sergiliyor.</a:t>
            </a:r>
            <a:endParaRPr/>
          </a:p>
        </p:txBody>
      </p:sp>
      <p:sp>
        <p:nvSpPr>
          <p:cNvPr id="228" name="Google Shape;228;p24"/>
          <p:cNvSpPr txBox="1"/>
          <p:nvPr/>
        </p:nvSpPr>
        <p:spPr>
          <a:xfrm>
            <a:off x="581025" y="581025"/>
            <a:ext cx="1158144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Performans Karşılaştırması (Kodlama &amp; Matematik)</a:t>
            </a:r>
            <a:endParaRPr/>
          </a:p>
        </p:txBody>
      </p:sp>
      <p:sp>
        <p:nvSpPr>
          <p:cNvPr id="229" name="Google Shape;229;p24"/>
          <p:cNvSpPr/>
          <p:nvPr/>
        </p:nvSpPr>
        <p:spPr>
          <a:xfrm>
            <a:off x="581025" y="1895475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733550"/>
            <a:ext cx="3486150" cy="454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52925" y="1733550"/>
            <a:ext cx="3486150" cy="454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4825" y="1733550"/>
            <a:ext cx="3486150" cy="454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6300" y="2028825"/>
            <a:ext cx="6286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5"/>
          <p:cNvSpPr txBox="1"/>
          <p:nvPr/>
        </p:nvSpPr>
        <p:spPr>
          <a:xfrm>
            <a:off x="876300" y="2924175"/>
            <a:ext cx="190023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Fiyatlandırma</a:t>
            </a:r>
            <a:endParaRPr/>
          </a:p>
        </p:txBody>
      </p:sp>
      <p:sp>
        <p:nvSpPr>
          <p:cNvPr id="240" name="Google Shape;240;p25"/>
          <p:cNvSpPr txBox="1"/>
          <p:nvPr/>
        </p:nvSpPr>
        <p:spPr>
          <a:xfrm>
            <a:off x="876300" y="3581400"/>
            <a:ext cx="289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DeepSeek API, OpenAI'ye göre yaklaşık </a:t>
            </a: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10-20 kat daha ucuzdur</a:t>
            </a: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. Bu, geliştiriciler için devasa bir avantajdır.</a:t>
            </a:r>
            <a:endParaRPr/>
          </a:p>
        </p:txBody>
      </p:sp>
      <p:pic>
        <p:nvPicPr>
          <p:cNvPr id="241" name="Google Shape;241;p2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48200" y="2028825"/>
            <a:ext cx="6286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5"/>
          <p:cNvSpPr txBox="1"/>
          <p:nvPr/>
        </p:nvSpPr>
        <p:spPr>
          <a:xfrm>
            <a:off x="4648200" y="2924175"/>
            <a:ext cx="2190273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Yerel Çalıştırma</a:t>
            </a:r>
            <a:endParaRPr/>
          </a:p>
        </p:txBody>
      </p:sp>
      <p:sp>
        <p:nvSpPr>
          <p:cNvPr id="243" name="Google Shape;243;p25"/>
          <p:cNvSpPr txBox="1"/>
          <p:nvPr/>
        </p:nvSpPr>
        <p:spPr>
          <a:xfrm>
            <a:off x="4648200" y="3581400"/>
            <a:ext cx="289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İnternet bağlantısı olmadan, kendi bilgisayarınızda (GPU varsa) DeepSeek modellerini çalıştırabilirsiniz.</a:t>
            </a:r>
            <a:endParaRPr/>
          </a:p>
        </p:txBody>
      </p:sp>
      <p:pic>
        <p:nvPicPr>
          <p:cNvPr id="244" name="Google Shape;244;p2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20100" y="2028825"/>
            <a:ext cx="628650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5"/>
          <p:cNvSpPr txBox="1"/>
          <p:nvPr/>
        </p:nvSpPr>
        <p:spPr>
          <a:xfrm>
            <a:off x="8420100" y="2924175"/>
            <a:ext cx="1910238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Sansürsüzlük</a:t>
            </a:r>
            <a:endParaRPr/>
          </a:p>
        </p:txBody>
      </p:sp>
      <p:sp>
        <p:nvSpPr>
          <p:cNvPr id="246" name="Google Shape;246;p25"/>
          <p:cNvSpPr txBox="1"/>
          <p:nvPr/>
        </p:nvSpPr>
        <p:spPr>
          <a:xfrm>
            <a:off x="8420100" y="3581400"/>
            <a:ext cx="289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DeepSeek modelleri, ChatGPT'ye kıyasla daha az kısıtlayıcıdır ve daha esnek yanıtlar verebilir.</a:t>
            </a:r>
            <a:endParaRPr/>
          </a:p>
        </p:txBody>
      </p:sp>
      <p:pic>
        <p:nvPicPr>
          <p:cNvPr id="247" name="Google Shape;247;p2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9175" y="220980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91075" y="220980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562975" y="2209800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5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Erişilebilirlik ve API</a:t>
            </a:r>
            <a:endParaRPr/>
          </a:p>
        </p:txBody>
      </p:sp>
      <p:sp>
        <p:nvSpPr>
          <p:cNvPr id="251" name="Google Shape;251;p25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259062"/>
            <a:ext cx="5229225" cy="34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6"/>
          <p:cNvSpPr txBox="1"/>
          <p:nvPr/>
        </p:nvSpPr>
        <p:spPr>
          <a:xfrm>
            <a:off x="581025" y="2547937"/>
            <a:ext cx="5490686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Silikon Vadisi'nde Panik</a:t>
            </a:r>
            <a:endParaRPr/>
          </a:p>
        </p:txBody>
      </p:sp>
      <p:sp>
        <p:nvSpPr>
          <p:cNvPr id="259" name="Google Shape;259;p26"/>
          <p:cNvSpPr txBox="1"/>
          <p:nvPr/>
        </p:nvSpPr>
        <p:spPr>
          <a:xfrm>
            <a:off x="581025" y="3062287"/>
            <a:ext cx="52292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DeepSeek'in başarısı, "Daha fazla GPU = Daha iyi Zeka" denklemini yıktı.</a:t>
            </a:r>
            <a:endParaRPr/>
          </a:p>
        </p:txBody>
      </p:sp>
      <p:pic>
        <p:nvPicPr>
          <p:cNvPr id="260" name="Google Shape;260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1275" y="2268587"/>
            <a:ext cx="5210175" cy="347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 txBox="1"/>
          <p:nvPr/>
        </p:nvSpPr>
        <p:spPr>
          <a:xfrm>
            <a:off x="666750" y="38623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62" name="Google Shape;262;p26"/>
          <p:cNvSpPr txBox="1"/>
          <p:nvPr/>
        </p:nvSpPr>
        <p:spPr>
          <a:xfrm>
            <a:off x="771525" y="3862387"/>
            <a:ext cx="50387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Nvidia hisselerinde tarihi düşüş yaşandı.</a:t>
            </a:r>
            <a:endParaRPr/>
          </a:p>
        </p:txBody>
      </p:sp>
      <p:sp>
        <p:nvSpPr>
          <p:cNvPr id="263" name="Google Shape;263;p26"/>
          <p:cNvSpPr txBox="1"/>
          <p:nvPr/>
        </p:nvSpPr>
        <p:spPr>
          <a:xfrm>
            <a:off x="666750" y="42814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64" name="Google Shape;264;p26"/>
          <p:cNvSpPr txBox="1"/>
          <p:nvPr/>
        </p:nvSpPr>
        <p:spPr>
          <a:xfrm>
            <a:off x="771525" y="4281487"/>
            <a:ext cx="50387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Google, Meta ve Microsoft stratejilerini gözden geçirmek zorunda kaldı.</a:t>
            </a:r>
            <a:endParaRPr/>
          </a:p>
        </p:txBody>
      </p:sp>
      <p:sp>
        <p:nvSpPr>
          <p:cNvPr id="265" name="Google Shape;265;p26"/>
          <p:cNvSpPr txBox="1"/>
          <p:nvPr/>
        </p:nvSpPr>
        <p:spPr>
          <a:xfrm>
            <a:off x="666750" y="5005387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66" name="Google Shape;266;p26"/>
          <p:cNvSpPr txBox="1"/>
          <p:nvPr/>
        </p:nvSpPr>
        <p:spPr>
          <a:xfrm>
            <a:off x="771525" y="5005387"/>
            <a:ext cx="50387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Verimlilik, ham güçten daha önemli hale geldi.</a:t>
            </a:r>
            <a:endParaRPr/>
          </a:p>
        </p:txBody>
      </p:sp>
      <p:sp>
        <p:nvSpPr>
          <p:cNvPr id="267" name="Google Shape;267;p26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Piyasa Etkisi</a:t>
            </a:r>
            <a:endParaRPr/>
          </a:p>
        </p:txBody>
      </p:sp>
      <p:sp>
        <p:nvSpPr>
          <p:cNvPr id="268" name="Google Shape;268;p26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526059"/>
            <a:ext cx="5229225" cy="2958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0550" y="2535584"/>
            <a:ext cx="5210175" cy="2939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2020341"/>
            <a:ext cx="171450" cy="1148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1750" y="3454747"/>
            <a:ext cx="171450" cy="1148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4889152"/>
            <a:ext cx="171450" cy="114865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7"/>
          <p:cNvSpPr txBox="1"/>
          <p:nvPr/>
        </p:nvSpPr>
        <p:spPr>
          <a:xfrm>
            <a:off x="6696075" y="2010816"/>
            <a:ext cx="22383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Demokratik Yapay Zeka</a:t>
            </a:r>
            <a:endParaRPr/>
          </a:p>
        </p:txBody>
      </p:sp>
      <p:sp>
        <p:nvSpPr>
          <p:cNvPr id="280" name="Google Shape;280;p27"/>
          <p:cNvSpPr txBox="1"/>
          <p:nvPr/>
        </p:nvSpPr>
        <p:spPr>
          <a:xfrm>
            <a:off x="6696075" y="2448966"/>
            <a:ext cx="49149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AI teknolojisi sadece dev şirketlerin değil, herkesin elinde olacak.</a:t>
            </a:r>
            <a:endParaRPr/>
          </a:p>
        </p:txBody>
      </p:sp>
      <p:sp>
        <p:nvSpPr>
          <p:cNvPr id="281" name="Google Shape;281;p27"/>
          <p:cNvSpPr txBox="1"/>
          <p:nvPr/>
        </p:nvSpPr>
        <p:spPr>
          <a:xfrm>
            <a:off x="6696075" y="3445222"/>
            <a:ext cx="1600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Süper Zeka (AGI)</a:t>
            </a:r>
            <a:endParaRPr/>
          </a:p>
        </p:txBody>
      </p:sp>
      <p:sp>
        <p:nvSpPr>
          <p:cNvPr id="282" name="Google Shape;282;p27"/>
          <p:cNvSpPr txBox="1"/>
          <p:nvPr/>
        </p:nvSpPr>
        <p:spPr>
          <a:xfrm>
            <a:off x="6696075" y="3883372"/>
            <a:ext cx="49149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DeepSeek, insan zekasını taklit eden değil, mantık yürüten sistemlere odaklanıyor.</a:t>
            </a:r>
            <a:endParaRPr/>
          </a:p>
        </p:txBody>
      </p:sp>
      <p:sp>
        <p:nvSpPr>
          <p:cNvPr id="283" name="Google Shape;283;p27"/>
          <p:cNvSpPr txBox="1"/>
          <p:nvPr/>
        </p:nvSpPr>
        <p:spPr>
          <a:xfrm>
            <a:off x="6696075" y="4879627"/>
            <a:ext cx="18954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Çin vs ABD Rekabeti</a:t>
            </a:r>
            <a:endParaRPr/>
          </a:p>
        </p:txBody>
      </p:sp>
      <p:sp>
        <p:nvSpPr>
          <p:cNvPr id="284" name="Google Shape;284;p27"/>
          <p:cNvSpPr txBox="1"/>
          <p:nvPr/>
        </p:nvSpPr>
        <p:spPr>
          <a:xfrm>
            <a:off x="6696075" y="5317777"/>
            <a:ext cx="49149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Teknoloji savaşlarında dengeler değişiyor; Çin artık "takipçi" değil, "öncü".</a:t>
            </a:r>
            <a:endParaRPr/>
          </a:p>
        </p:txBody>
      </p:sp>
      <p:sp>
        <p:nvSpPr>
          <p:cNvPr id="285" name="Google Shape;285;p27"/>
          <p:cNvSpPr txBox="1"/>
          <p:nvPr/>
        </p:nvSpPr>
        <p:spPr>
          <a:xfrm>
            <a:off x="581025" y="58102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1F5F9"/>
                </a:solidFill>
                <a:latin typeface="Inter"/>
                <a:ea typeface="Inter"/>
                <a:cs typeface="Inter"/>
                <a:sym typeface="Inter"/>
              </a:rPr>
              <a:t>Gelecek Vizyonu</a:t>
            </a:r>
            <a:endParaRPr/>
          </a:p>
        </p:txBody>
      </p:sp>
      <p:sp>
        <p:nvSpPr>
          <p:cNvPr id="286" name="Google Shape;286;p27"/>
          <p:cNvSpPr/>
          <p:nvPr/>
        </p:nvSpPr>
        <p:spPr>
          <a:xfrm>
            <a:off x="581025" y="1333500"/>
            <a:ext cx="11029950" cy="1905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95;p28">
            <a:extLst>
              <a:ext uri="{FF2B5EF4-FFF2-40B4-BE49-F238E27FC236}">
                <a16:creationId xmlns:a16="http://schemas.microsoft.com/office/drawing/2014/main" id="{FDA1DF3F-4466-DCC4-A0ED-D737F5D950B4}"/>
              </a:ext>
            </a:extLst>
          </p:cNvPr>
          <p:cNvSpPr txBox="1"/>
          <p:nvPr/>
        </p:nvSpPr>
        <p:spPr>
          <a:xfrm>
            <a:off x="581025" y="6208364"/>
            <a:ext cx="9886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ADE80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&gt; </a:t>
            </a:r>
            <a:r>
              <a:rPr lang="en-US" sz="1500" b="0" i="0" u="none" strike="noStrike" cap="none" dirty="0" err="1">
                <a:solidFill>
                  <a:srgbClr val="4ADE80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Sunum</a:t>
            </a:r>
            <a:r>
              <a:rPr lang="en-US" sz="1500" b="0" i="0" u="none" strike="noStrike" cap="none" dirty="0">
                <a:solidFill>
                  <a:srgbClr val="4ADE80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Sonu_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588</Words>
  <Application>Microsoft Office PowerPoint</Application>
  <PresentationFormat>Geniş ekran</PresentationFormat>
  <Paragraphs>83</Paragraphs>
  <Slides>15</Slides>
  <Notes>15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0" baseType="lpstr">
      <vt:lpstr>Arial</vt:lpstr>
      <vt:lpstr>Inter</vt:lpstr>
      <vt:lpstr>Calibri</vt:lpstr>
      <vt:lpstr>JetBrains Mono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Eren Doğu</cp:lastModifiedBy>
  <cp:revision>4</cp:revision>
  <dcterms:modified xsi:type="dcterms:W3CDTF">2025-11-28T17:44:38Z</dcterms:modified>
</cp:coreProperties>
</file>