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Inter" panose="020B0604020202020204" charset="0"/>
      <p:regular r:id="rId19"/>
      <p:bold r:id="rId20"/>
      <p:italic r:id="rId21"/>
      <p:boldItalic r:id="rId22"/>
    </p:embeddedFont>
    <p:embeddedFont>
      <p:font typeface="JetBrains Mon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DB10995C-E423-D6BE-3C3E-F0858074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>
            <a:extLst>
              <a:ext uri="{FF2B5EF4-FFF2-40B4-BE49-F238E27FC236}">
                <a16:creationId xmlns:a16="http://schemas.microsoft.com/office/drawing/2014/main" id="{B58591CE-2EB2-67E2-7C82-714206917D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5:notes">
            <a:extLst>
              <a:ext uri="{FF2B5EF4-FFF2-40B4-BE49-F238E27FC236}">
                <a16:creationId xmlns:a16="http://schemas.microsoft.com/office/drawing/2014/main" id="{554F9C1E-9E3B-0A69-11FB-CBEEA36D3B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7399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05251" y="1949848"/>
            <a:ext cx="11581500" cy="29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DeepSeek: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 b="1" i="0" u="none" strike="noStrike" cap="none" dirty="0" err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Yapay</a:t>
            </a:r>
            <a:r>
              <a:rPr lang="en-US" sz="5400" b="1" i="0" u="none" strike="noStrike" cap="none" dirty="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5400" b="1" i="0" u="none" strike="noStrike" cap="none" dirty="0" err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Zekanın</a:t>
            </a:r>
            <a:r>
              <a:rPr lang="en-US" sz="5400" b="1" i="0" u="none" strike="noStrike" cap="none" dirty="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5400" b="1" i="0" u="none" strike="noStrike" cap="none" dirty="0">
              <a:solidFill>
                <a:srgbClr val="3B82F6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Sputnik</a:t>
            </a:r>
            <a:r>
              <a:rPr lang="en-US" sz="5400" b="1" dirty="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5400" b="1" dirty="0" err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Anı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581025" y="4748956"/>
            <a:ext cx="1102995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Silikon Vadisi'ni Sarsan Çinli Girişimin Öyküsü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585912"/>
            <a:ext cx="11029950" cy="36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1171575" y="2366962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BÖLÜM 1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925353" y="2862262"/>
            <a:ext cx="10341292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Girişimcilik Hikayesi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1171575" y="4186237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Finans dünyasından yapay zeka devrimine uzanan bir yolculuk.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6381750" y="254793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"Kodun Şairi"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381750" y="3062287"/>
            <a:ext cx="52292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Liang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Wenfeng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geleneksel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bir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CEO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değil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. O,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algoritmaların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gücüne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inanan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bir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mühendis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vizyoner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05" name="Google Shape;105;p15"/>
          <p:cNvSpPr txBox="1"/>
          <p:nvPr/>
        </p:nvSpPr>
        <p:spPr>
          <a:xfrm>
            <a:off x="6467475" y="3862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572250" y="386238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Arka Plan: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Zhejiang Üniversitesi Bilgisayar Bilimleri mezunu.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6467475" y="45862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572250" y="45862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Kariyer: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High-Flyer Hedge Fonu'nun kurucusu.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467475" y="5005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6572250" y="5005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Felsefe: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"Merak, ticari kazançtan önce gelir."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Kurucu: Liang Wenfeng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92F09A4-1DB0-11AB-4E5B-235E121F4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41" y="2141196"/>
            <a:ext cx="4905211" cy="27498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507158"/>
            <a:ext cx="5229225" cy="299620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581025" y="207168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Finanstan AGI'ya Yolculuk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581025" y="2586037"/>
            <a:ext cx="522922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Liang'ın ilk şirketi High-Flyer, yapay zekayı borsa tahminlerinde kullanan dev bir hedge fonuydu. Ancak Liang'ın vizyonu para kazanmanın ötesine geçti.</a:t>
            </a:r>
            <a:endParaRPr/>
          </a:p>
        </p:txBody>
      </p:sp>
      <p:pic>
        <p:nvPicPr>
          <p:cNvPr id="121" name="Google Shape;12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2516683"/>
            <a:ext cx="5210175" cy="297715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666750" y="40338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771525" y="403383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2023 yılında DeepSeek, High-Flyer'ın desteğiyle kuruldu.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666750" y="47577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771525" y="475773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Amaç: Yapay Genel Zeka'nın (AGI) gizemini çözmek.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666750" y="51768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771525" y="517683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Yatırımcı baskısı olmadan, tamamen araştırmaya odaklı bir yapı.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High-Flyer'dan DeepSeek'e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293465"/>
            <a:ext cx="11029950" cy="4270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1212" y="1874490"/>
            <a:ext cx="4095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915352" y="2522190"/>
            <a:ext cx="10361295" cy="16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0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"Bizim amacımız sadece bir ürün yapmak değil, zekanın doğasını anlamak ve bunu herkes için erişilebilir kılmak."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1162050" y="4488060"/>
            <a:ext cx="98679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ADE80"/>
                </a:solidFill>
                <a:latin typeface="Inter"/>
                <a:ea typeface="Inter"/>
                <a:cs typeface="Inter"/>
                <a:sym typeface="Inter"/>
              </a:rPr>
              <a:t>— DeepSeek Misyonu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6300" y="2676525"/>
            <a:ext cx="7143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876300" y="3571875"/>
            <a:ext cx="359044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Mixture-of-Experts (MoE)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876300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Geleneksel "yoğun" modellerin aksine, DeepSeek her soruda beyninin tamamını kullanmaz. Sadece konuyla ilgili "uzman" nöronları ateşler.</a:t>
            </a:r>
            <a:endParaRPr/>
          </a:p>
        </p:txBody>
      </p:sp>
      <p:pic>
        <p:nvPicPr>
          <p:cNvPr id="149" name="Google Shape;149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7025" y="2676525"/>
            <a:ext cx="590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6677025" y="3571875"/>
            <a:ext cx="208026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Verimlilik &amp; Hız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6677025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Bu yöntem, işlem gücünden %90'a varan tasarruf sağlar. Daha az enerji ile daha hızlı ve akıllı yanıtlar üretir.</a:t>
            </a:r>
            <a:endParaRPr/>
          </a:p>
        </p:txBody>
      </p:sp>
      <p:pic>
        <p:nvPicPr>
          <p:cNvPr id="152" name="Google Shape;152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857500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19900" y="2857500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Teknolojik Fark: MoE Mimarisi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5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24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343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7810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 Coder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7810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Yazılımcılar için özel olarak eğitilmiş, kodlama yeteneği üst düzey model.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45529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DeepSeek-V3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45529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Genel amaçlı, çok dilli ve yüksek performanslı amiral gemisi modeli.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83248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DeepSeek-R1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83248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Karmaşık mantık yürütme ve matematik problemlerini çözebilen "Reasoning" modeli.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Ürün Ailesi</a:t>
            </a: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/>
        </p:nvSpPr>
        <p:spPr>
          <a:xfrm>
            <a:off x="581025" y="771525"/>
            <a:ext cx="51906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Kırılma Noktası: DeepSeek-R1</a:t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581025" y="2085975"/>
            <a:ext cx="4943475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581025" y="2566987"/>
            <a:ext cx="519064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"DeepSeek Shock"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581025" y="3224212"/>
            <a:ext cx="49434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Ocak 2025'te yayınlanan R1 modeli, teknoloji dünyasında bir deprem etkisi yarattı.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581025" y="4214812"/>
            <a:ext cx="49434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R1, OpenAI'nin o1 modeliyle başa baş performans gösterirken, bunu çok daha düşük bir maliyetle ve açık kaynaklı olarak sundu.</a:t>
            </a:r>
            <a:endParaRPr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891A94-480D-B917-FCE2-C6F95AFD6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525" y="2085975"/>
            <a:ext cx="5054088" cy="28450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271587"/>
            <a:ext cx="11029950" cy="431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1171575" y="2052637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rPr>
              <a:t>BÖLÜM 2</a:t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925353" y="2547937"/>
            <a:ext cx="10341292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Büyük Kapışma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925353" y="3471862"/>
            <a:ext cx="10341292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DeepSeek </a:t>
            </a:r>
            <a:r>
              <a:rPr lang="en-US" sz="6000" b="1" i="0" u="none" strike="noStrike" cap="none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rPr>
              <a:t>vs</a:t>
            </a:r>
            <a:r>
              <a:rPr lang="en-US" sz="60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 ChatGPT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6300" y="26765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876300" y="3571875"/>
            <a:ext cx="232029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 (Açık)</a:t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876300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Modellerini "Açık Ağırlık" (Open Weights) olarak paylaşır. Geliştiriciler modeli indirip kendi sunucularında çalıştırabilir. Şeffaflık esastır.</a:t>
            </a:r>
            <a:endParaRPr/>
          </a:p>
        </p:txBody>
      </p:sp>
      <p:pic>
        <p:nvPicPr>
          <p:cNvPr id="201" name="Google Shape;201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7025" y="2676525"/>
            <a:ext cx="590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6677025" y="3571875"/>
            <a:ext cx="2410301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ChatGPT (Kapalı)</a:t>
            </a:r>
            <a:endParaRPr/>
          </a:p>
        </p:txBody>
      </p:sp>
      <p:sp>
        <p:nvSpPr>
          <p:cNvPr id="203" name="Google Shape;203;p22"/>
          <p:cNvSpPr txBox="1"/>
          <p:nvPr/>
        </p:nvSpPr>
        <p:spPr>
          <a:xfrm>
            <a:off x="6677025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Modeller ticari sır olarak saklanır. Sadece API üzerinden erişilebilir. "Black Box" (Kara Kutu) mantığıyla çalışır.</a:t>
            </a:r>
            <a:endParaRPr/>
          </a:p>
        </p:txBody>
      </p:sp>
      <p:pic>
        <p:nvPicPr>
          <p:cNvPr id="204" name="Google Shape;204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8575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19900" y="2857500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Felsefe Farkı: Açık vs Kapalı</a:t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581025" y="4852987"/>
            <a:ext cx="11029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DeepSeek, rakiplerinin harcadığı paranın sadece </a:t>
            </a: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%5'i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ile benzer zekaya ulaştı.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1257300" y="2662237"/>
            <a:ext cx="28575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$5.5M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1257300" y="3919537"/>
            <a:ext cx="28575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DEEPSEEK R1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EĞITIM MALIYETI</a:t>
            </a: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5467350" y="3190875"/>
            <a:ext cx="68580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vs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7505700" y="2662237"/>
            <a:ext cx="34290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EF4444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$100M+</a:t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7505700" y="3919537"/>
            <a:ext cx="3429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GPT-4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TAHMINI MALIYET</a:t>
            </a:r>
            <a:endParaRPr/>
          </a:p>
        </p:txBody>
      </p:sp>
      <p:sp>
        <p:nvSpPr>
          <p:cNvPr id="219" name="Google Shape;219;p23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Maliyet Devrimi</a:t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295525"/>
            <a:ext cx="110299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81025" y="5564534"/>
            <a:ext cx="1102995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*DeepSeek, özellikle teknik alanlarda (Matematik ve Kodlama) başa baş veya önde performans sergiliyor.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581025" y="581025"/>
            <a:ext cx="1158144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Performans Karşılaştırması (Kodlama &amp; Matematik)</a:t>
            </a:r>
            <a:endParaRPr/>
          </a:p>
        </p:txBody>
      </p:sp>
      <p:sp>
        <p:nvSpPr>
          <p:cNvPr id="229" name="Google Shape;229;p24"/>
          <p:cNvSpPr/>
          <p:nvPr/>
        </p:nvSpPr>
        <p:spPr>
          <a:xfrm>
            <a:off x="581025" y="1895475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29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48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3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876300" y="2924175"/>
            <a:ext cx="190023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Fiyatlandırma</a:t>
            </a:r>
            <a:endParaRPr/>
          </a:p>
        </p:txBody>
      </p:sp>
      <p:sp>
        <p:nvSpPr>
          <p:cNvPr id="240" name="Google Shape;240;p25"/>
          <p:cNvSpPr txBox="1"/>
          <p:nvPr/>
        </p:nvSpPr>
        <p:spPr>
          <a:xfrm>
            <a:off x="8763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 API, OpenAI'ye göre yaklaşık </a:t>
            </a: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10-20 kat daha ucuzdur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. Bu, geliştiriciler için devasa bir avantajdır.</a:t>
            </a:r>
            <a:endParaRPr/>
          </a:p>
        </p:txBody>
      </p:sp>
      <p:pic>
        <p:nvPicPr>
          <p:cNvPr id="241" name="Google Shape;241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82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4648200" y="2924175"/>
            <a:ext cx="219027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Yerel Çalıştırma</a:t>
            </a:r>
            <a:endParaRPr/>
          </a:p>
        </p:txBody>
      </p:sp>
      <p:sp>
        <p:nvSpPr>
          <p:cNvPr id="243" name="Google Shape;243;p25"/>
          <p:cNvSpPr txBox="1"/>
          <p:nvPr/>
        </p:nvSpPr>
        <p:spPr>
          <a:xfrm>
            <a:off x="46482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İnternet bağlantısı olmadan, kendi bilgisayarınızda (GPU varsa) DeepSeek modellerini çalıştırabilirsiniz.</a:t>
            </a:r>
            <a:endParaRPr/>
          </a:p>
        </p:txBody>
      </p:sp>
      <p:pic>
        <p:nvPicPr>
          <p:cNvPr id="244" name="Google Shape;244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201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 txBox="1"/>
          <p:nvPr/>
        </p:nvSpPr>
        <p:spPr>
          <a:xfrm>
            <a:off x="8420100" y="2924175"/>
            <a:ext cx="191023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Sansürsüzlük</a:t>
            </a:r>
            <a:endParaRPr/>
          </a:p>
        </p:txBody>
      </p:sp>
      <p:sp>
        <p:nvSpPr>
          <p:cNvPr id="246" name="Google Shape;246;p25"/>
          <p:cNvSpPr txBox="1"/>
          <p:nvPr/>
        </p:nvSpPr>
        <p:spPr>
          <a:xfrm>
            <a:off x="84201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 modelleri, ChatGPT'ye kıyasla daha az kısıtlayıcıdır ve daha esnek yanıtlar verebilir.</a:t>
            </a:r>
            <a:endParaRPr/>
          </a:p>
        </p:txBody>
      </p:sp>
      <p:pic>
        <p:nvPicPr>
          <p:cNvPr id="247" name="Google Shape;247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910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629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Erişilebilirlik ve API</a:t>
            </a:r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259062"/>
            <a:ext cx="5229225" cy="34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/>
        </p:nvSpPr>
        <p:spPr>
          <a:xfrm>
            <a:off x="581025" y="254793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Silikon Vadisi'nde Panik</a:t>
            </a:r>
            <a:endParaRPr/>
          </a:p>
        </p:txBody>
      </p:sp>
      <p:sp>
        <p:nvSpPr>
          <p:cNvPr id="259" name="Google Shape;259;p26"/>
          <p:cNvSpPr txBox="1"/>
          <p:nvPr/>
        </p:nvSpPr>
        <p:spPr>
          <a:xfrm>
            <a:off x="581025" y="3062287"/>
            <a:ext cx="52292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DeepSeek'in başarısı, "Daha fazla GPU = Daha iyi Zeka" denklemini yıktı.</a:t>
            </a:r>
            <a:endParaRPr/>
          </a:p>
        </p:txBody>
      </p:sp>
      <p:pic>
        <p:nvPicPr>
          <p:cNvPr id="260" name="Google Shape;260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2268587"/>
            <a:ext cx="5210175" cy="34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/>
        </p:nvSpPr>
        <p:spPr>
          <a:xfrm>
            <a:off x="666750" y="3862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2" name="Google Shape;262;p26"/>
          <p:cNvSpPr txBox="1"/>
          <p:nvPr/>
        </p:nvSpPr>
        <p:spPr>
          <a:xfrm>
            <a:off x="771525" y="3862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Nvidia hisselerinde tarihi düşüş yaşandı.</a:t>
            </a:r>
            <a:endParaRPr/>
          </a:p>
        </p:txBody>
      </p:sp>
      <p:sp>
        <p:nvSpPr>
          <p:cNvPr id="263" name="Google Shape;263;p26"/>
          <p:cNvSpPr txBox="1"/>
          <p:nvPr/>
        </p:nvSpPr>
        <p:spPr>
          <a:xfrm>
            <a:off x="666750" y="42814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4" name="Google Shape;264;p26"/>
          <p:cNvSpPr txBox="1"/>
          <p:nvPr/>
        </p:nvSpPr>
        <p:spPr>
          <a:xfrm>
            <a:off x="771525" y="428148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Google, Meta ve Microsoft stratejilerini gözden geçirmek zorunda kaldı.</a:t>
            </a:r>
            <a:endParaRPr/>
          </a:p>
        </p:txBody>
      </p:sp>
      <p:sp>
        <p:nvSpPr>
          <p:cNvPr id="265" name="Google Shape;265;p26"/>
          <p:cNvSpPr txBox="1"/>
          <p:nvPr/>
        </p:nvSpPr>
        <p:spPr>
          <a:xfrm>
            <a:off x="666750" y="5005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6" name="Google Shape;266;p26"/>
          <p:cNvSpPr txBox="1"/>
          <p:nvPr/>
        </p:nvSpPr>
        <p:spPr>
          <a:xfrm>
            <a:off x="771525" y="5005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Verimlilik, ham güçten daha önemli hale geldi.</a:t>
            </a:r>
            <a:endParaRPr/>
          </a:p>
        </p:txBody>
      </p:sp>
      <p:sp>
        <p:nvSpPr>
          <p:cNvPr id="267" name="Google Shape;267;p26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Piyasa Etkisi</a:t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526059"/>
            <a:ext cx="5229225" cy="295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550" y="2535584"/>
            <a:ext cx="5210175" cy="293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2020341"/>
            <a:ext cx="171450" cy="114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1750" y="3454747"/>
            <a:ext cx="171450" cy="114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4889152"/>
            <a:ext cx="171450" cy="114865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7"/>
          <p:cNvSpPr txBox="1"/>
          <p:nvPr/>
        </p:nvSpPr>
        <p:spPr>
          <a:xfrm>
            <a:off x="6696075" y="2010816"/>
            <a:ext cx="22383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Demokratik Yapay Zeka</a:t>
            </a:r>
            <a:endParaRPr/>
          </a:p>
        </p:txBody>
      </p:sp>
      <p:sp>
        <p:nvSpPr>
          <p:cNvPr id="280" name="Google Shape;280;p27"/>
          <p:cNvSpPr txBox="1"/>
          <p:nvPr/>
        </p:nvSpPr>
        <p:spPr>
          <a:xfrm>
            <a:off x="6696075" y="2448966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AI teknolojisi sadece dev şirketlerin değil, herkesin elinde olacak.</a:t>
            </a:r>
            <a:endParaRPr/>
          </a:p>
        </p:txBody>
      </p:sp>
      <p:sp>
        <p:nvSpPr>
          <p:cNvPr id="281" name="Google Shape;281;p27"/>
          <p:cNvSpPr txBox="1"/>
          <p:nvPr/>
        </p:nvSpPr>
        <p:spPr>
          <a:xfrm>
            <a:off x="6696075" y="3445222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Süper Zeka (AGI)</a:t>
            </a:r>
            <a:endParaRPr/>
          </a:p>
        </p:txBody>
      </p:sp>
      <p:sp>
        <p:nvSpPr>
          <p:cNvPr id="282" name="Google Shape;282;p27"/>
          <p:cNvSpPr txBox="1"/>
          <p:nvPr/>
        </p:nvSpPr>
        <p:spPr>
          <a:xfrm>
            <a:off x="6696075" y="3883372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DeepSeek, insan zekasını taklit eden değil, mantık yürüten sistemlere odaklanıyor.</a:t>
            </a:r>
            <a:endParaRPr/>
          </a:p>
        </p:txBody>
      </p:sp>
      <p:sp>
        <p:nvSpPr>
          <p:cNvPr id="283" name="Google Shape;283;p27"/>
          <p:cNvSpPr txBox="1"/>
          <p:nvPr/>
        </p:nvSpPr>
        <p:spPr>
          <a:xfrm>
            <a:off x="6696075" y="4879627"/>
            <a:ext cx="18954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Çin vs ABD Rekabeti</a:t>
            </a:r>
            <a:endParaRPr/>
          </a:p>
        </p:txBody>
      </p:sp>
      <p:sp>
        <p:nvSpPr>
          <p:cNvPr id="284" name="Google Shape;284;p27"/>
          <p:cNvSpPr txBox="1"/>
          <p:nvPr/>
        </p:nvSpPr>
        <p:spPr>
          <a:xfrm>
            <a:off x="6696075" y="5317777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Teknoloji savaşlarında dengeler değişiyor; Çin artık "takipçi" değil, "öncü".</a:t>
            </a:r>
            <a:endParaRPr/>
          </a:p>
        </p:txBody>
      </p:sp>
      <p:sp>
        <p:nvSpPr>
          <p:cNvPr id="285" name="Google Shape;285;p27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Gelecek Vizyonu</a:t>
            </a:r>
            <a:endParaRPr/>
          </a:p>
        </p:txBody>
      </p:sp>
      <p:sp>
        <p:nvSpPr>
          <p:cNvPr id="286" name="Google Shape;286;p27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F3DE2E70-2B6E-EDC4-C00B-890FFB620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7" descr="image.png">
            <a:extLst>
              <a:ext uri="{FF2B5EF4-FFF2-40B4-BE49-F238E27FC236}">
                <a16:creationId xmlns:a16="http://schemas.microsoft.com/office/drawing/2014/main" id="{B106A12E-7F46-9106-04CD-B800F6E456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 descr="image.png">
            <a:extLst>
              <a:ext uri="{FF2B5EF4-FFF2-40B4-BE49-F238E27FC236}">
                <a16:creationId xmlns:a16="http://schemas.microsoft.com/office/drawing/2014/main" id="{6C9F435C-14E3-1ABA-4E99-A869B50D18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0275" y="2167566"/>
            <a:ext cx="171450" cy="114865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>
            <a:extLst>
              <a:ext uri="{FF2B5EF4-FFF2-40B4-BE49-F238E27FC236}">
                <a16:creationId xmlns:a16="http://schemas.microsoft.com/office/drawing/2014/main" id="{2F057485-FBE2-10B0-2476-C92A27AF9514}"/>
              </a:ext>
            </a:extLst>
          </p:cNvPr>
          <p:cNvSpPr txBox="1"/>
          <p:nvPr/>
        </p:nvSpPr>
        <p:spPr>
          <a:xfrm>
            <a:off x="581025" y="581025"/>
            <a:ext cx="1158144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600" b="1" dirty="0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Benim </a:t>
            </a:r>
            <a:r>
              <a:rPr lang="en-US" sz="3600" b="1" i="0" u="none" strike="noStrike" cap="none" dirty="0" err="1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Vizyonu</a:t>
            </a:r>
            <a:r>
              <a:rPr lang="tr-TR" sz="3600" b="1" i="0" u="none" strike="noStrike" cap="none" dirty="0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endParaRPr dirty="0"/>
          </a:p>
        </p:txBody>
      </p:sp>
      <p:sp>
        <p:nvSpPr>
          <p:cNvPr id="286" name="Google Shape;286;p27">
            <a:extLst>
              <a:ext uri="{FF2B5EF4-FFF2-40B4-BE49-F238E27FC236}">
                <a16:creationId xmlns:a16="http://schemas.microsoft.com/office/drawing/2014/main" id="{6D2B66BC-1601-786E-C031-F4001A25514D}"/>
              </a:ext>
            </a:extLst>
          </p:cNvPr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95;p28">
            <a:extLst>
              <a:ext uri="{FF2B5EF4-FFF2-40B4-BE49-F238E27FC236}">
                <a16:creationId xmlns:a16="http://schemas.microsoft.com/office/drawing/2014/main" id="{D725021C-2123-1B6D-E776-0A9426F4232B}"/>
              </a:ext>
            </a:extLst>
          </p:cNvPr>
          <p:cNvSpPr txBox="1"/>
          <p:nvPr/>
        </p:nvSpPr>
        <p:spPr>
          <a:xfrm>
            <a:off x="581025" y="6208364"/>
            <a:ext cx="9886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&gt; </a:t>
            </a:r>
            <a:r>
              <a:rPr lang="en-US" sz="1500" b="0" i="0" u="none" strike="noStrike" cap="none" dirty="0" err="1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Sunum</a:t>
            </a:r>
            <a:r>
              <a:rPr lang="en-US" sz="1500" b="0" i="0" u="none" strike="noStrike" cap="none" dirty="0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Sonu_</a:t>
            </a:r>
            <a:endParaRPr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80F12F2-7B75-7172-811E-F7BD3EF18E40}"/>
              </a:ext>
            </a:extLst>
          </p:cNvPr>
          <p:cNvSpPr txBox="1"/>
          <p:nvPr/>
        </p:nvSpPr>
        <p:spPr>
          <a:xfrm>
            <a:off x="4331725" y="1989368"/>
            <a:ext cx="2934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erendogu.com</a:t>
            </a:r>
          </a:p>
        </p:txBody>
      </p:sp>
      <p:pic>
        <p:nvPicPr>
          <p:cNvPr id="4" name="Google Shape;278;p27" descr="image.png">
            <a:extLst>
              <a:ext uri="{FF2B5EF4-FFF2-40B4-BE49-F238E27FC236}">
                <a16:creationId xmlns:a16="http://schemas.microsoft.com/office/drawing/2014/main" id="{19497908-B9B1-F349-AF32-B8E74FE7E4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0275" y="2691721"/>
            <a:ext cx="171450" cy="11486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6763B44-AD98-B797-BD09-403B4AA9665D}"/>
              </a:ext>
            </a:extLst>
          </p:cNvPr>
          <p:cNvSpPr txBox="1"/>
          <p:nvPr/>
        </p:nvSpPr>
        <p:spPr>
          <a:xfrm>
            <a:off x="4331725" y="2538718"/>
            <a:ext cx="3855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eren.dogu@erendogu.com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04D350E-9E52-2F64-3C02-01DF784E024E}"/>
              </a:ext>
            </a:extLst>
          </p:cNvPr>
          <p:cNvSpPr txBox="1"/>
          <p:nvPr/>
        </p:nvSpPr>
        <p:spPr>
          <a:xfrm>
            <a:off x="1357073" y="3439584"/>
            <a:ext cx="1863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Kaynakça: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EBF276A-E614-046A-6977-0A217D6E97D6}"/>
              </a:ext>
            </a:extLst>
          </p:cNvPr>
          <p:cNvSpPr txBox="1"/>
          <p:nvPr/>
        </p:nvSpPr>
        <p:spPr>
          <a:xfrm>
            <a:off x="3120697" y="4172957"/>
            <a:ext cx="6502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https://erendogu.com/deepseek-cikis-hikayesi/</a:t>
            </a:r>
          </a:p>
        </p:txBody>
      </p:sp>
      <p:pic>
        <p:nvPicPr>
          <p:cNvPr id="10" name="Google Shape;278;p27" descr="image.png">
            <a:extLst>
              <a:ext uri="{FF2B5EF4-FFF2-40B4-BE49-F238E27FC236}">
                <a16:creationId xmlns:a16="http://schemas.microsoft.com/office/drawing/2014/main" id="{1604957B-A1C7-AFAE-AE6F-9D6F1091CE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9247" y="4295385"/>
            <a:ext cx="171450" cy="1148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046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611</Words>
  <Application>Microsoft Office PowerPoint</Application>
  <PresentationFormat>Geniş ekran</PresentationFormat>
  <Paragraphs>88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Arial</vt:lpstr>
      <vt:lpstr>Inter</vt:lpstr>
      <vt:lpstr>JetBrains Mono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Eren Doğu</cp:lastModifiedBy>
  <cp:revision>5</cp:revision>
  <dcterms:modified xsi:type="dcterms:W3CDTF">2025-12-06T17:32:16Z</dcterms:modified>
</cp:coreProperties>
</file>